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4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0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6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4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7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3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3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E750-BBCD-4C36-9467-80CBF7898AD0}" type="datetimeFigureOut">
              <a:rPr lang="en-US" smtClean="0"/>
              <a:t>26-Mar-15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2AE44-FAD8-4F7D-A0A4-F23B2AD8C71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3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dburs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043237"/>
          </a:xfrm>
        </p:spPr>
        <p:txBody>
          <a:bodyPr>
            <a:noAutofit/>
          </a:bodyPr>
          <a:lstStyle/>
          <a:p>
            <a:r>
              <a:rPr lang="en-US" sz="4400" dirty="0"/>
              <a:t>Breakout Session </a:t>
            </a:r>
            <a:r>
              <a:rPr lang="en-US" sz="4400" dirty="0" smtClean="0"/>
              <a:t>1.3</a:t>
            </a:r>
            <a:br>
              <a:rPr lang="en-US" sz="4400" dirty="0" smtClean="0"/>
            </a:br>
            <a:r>
              <a:rPr lang="en-US" sz="4400" dirty="0" smtClean="0"/>
              <a:t> </a:t>
            </a:r>
            <a:r>
              <a:rPr lang="en-US" sz="4400" dirty="0"/>
              <a:t>Social Revolution: Crowdsourcing movement, Citizen Observatories, and Earth </a:t>
            </a:r>
            <a:r>
              <a:rPr lang="en-US" sz="4400" dirty="0" smtClean="0"/>
              <a:t>Monitoring</a:t>
            </a:r>
            <a:endParaRPr lang="en-US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4439920"/>
            <a:ext cx="6858000" cy="817880"/>
          </a:xfrm>
        </p:spPr>
        <p:txBody>
          <a:bodyPr/>
          <a:lstStyle/>
          <a:p>
            <a:r>
              <a:rPr lang="en-US" dirty="0"/>
              <a:t>Chair: </a:t>
            </a:r>
            <a:r>
              <a:rPr lang="en-US" i="1" dirty="0"/>
              <a:t>Michel </a:t>
            </a:r>
            <a:r>
              <a:rPr lang="en-US" i="1" dirty="0" err="1" smtClean="0"/>
              <a:t>Schouppe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12200"/>
            <a:ext cx="7001696" cy="87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Jonas’ Presentation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dirty="0" err="1" smtClean="0">
                <a:ea typeface="ＭＳ Ｐゴシック" panose="020B0600070205080204" pitchFamily="34" charset="-128"/>
              </a:rPr>
              <a:t>Possible</a:t>
            </a:r>
            <a:r>
              <a:rPr lang="it-IT" altLang="en-US" dirty="0" smtClean="0">
                <a:ea typeface="ＭＳ Ｐゴシック" panose="020B0600070205080204" pitchFamily="34" charset="-128"/>
              </a:rPr>
              <a:t> </a:t>
            </a:r>
            <a:r>
              <a:rPr lang="it-IT" altLang="en-US" dirty="0" err="1" smtClean="0">
                <a:ea typeface="ＭＳ Ｐゴシック" panose="020B0600070205080204" pitchFamily="34" charset="-128"/>
              </a:rPr>
              <a:t>contribution</a:t>
            </a:r>
            <a:r>
              <a:rPr lang="it-IT" altLang="en-US" dirty="0" smtClean="0">
                <a:ea typeface="ＭＳ Ｐゴシック" panose="020B0600070205080204" pitchFamily="34" charset="-128"/>
              </a:rPr>
              <a:t> to GEOSS</a:t>
            </a:r>
          </a:p>
          <a:p>
            <a:pPr lvl="1"/>
            <a:r>
              <a:rPr lang="en-US" dirty="0" smtClean="0"/>
              <a:t>The processing module to generate information from data</a:t>
            </a:r>
          </a:p>
          <a:p>
            <a:pPr lvl="1"/>
            <a:r>
              <a:rPr lang="en-US" dirty="0" smtClean="0"/>
              <a:t>The Apps</a:t>
            </a:r>
          </a:p>
          <a:p>
            <a:pPr lvl="1"/>
            <a:r>
              <a:rPr lang="en-US" dirty="0" smtClean="0"/>
              <a:t>the analyses assessed via a Crowd-sourcing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544320"/>
            <a:ext cx="8139430" cy="4897120"/>
          </a:xfrm>
        </p:spPr>
        <p:txBody>
          <a:bodyPr>
            <a:normAutofit/>
          </a:bodyPr>
          <a:lstStyle/>
          <a:p>
            <a:r>
              <a:rPr lang="en-US" dirty="0" smtClean="0"/>
              <a:t>Q1: Which is the value of GEOSS for the Citizen Scientists</a:t>
            </a:r>
          </a:p>
          <a:p>
            <a:r>
              <a:rPr lang="en-US" dirty="0" smtClean="0"/>
              <a:t>Q2</a:t>
            </a:r>
            <a:r>
              <a:rPr lang="en-US" dirty="0"/>
              <a:t>: </a:t>
            </a:r>
            <a:r>
              <a:rPr lang="en-US" dirty="0" smtClean="0"/>
              <a:t>Citizen Scientists should care about “Essential Variables”?</a:t>
            </a:r>
          </a:p>
          <a:p>
            <a:r>
              <a:rPr lang="en-US" dirty="0" smtClean="0"/>
              <a:t>Q3</a:t>
            </a:r>
            <a:r>
              <a:rPr lang="en-US" dirty="0"/>
              <a:t>: </a:t>
            </a:r>
            <a:r>
              <a:rPr lang="en-US" dirty="0" smtClean="0"/>
              <a:t>How to address Quality issue?</a:t>
            </a:r>
          </a:p>
          <a:p>
            <a:r>
              <a:rPr lang="en-US" dirty="0" smtClean="0"/>
              <a:t>Q4</a:t>
            </a:r>
            <a:r>
              <a:rPr lang="en-US" dirty="0"/>
              <a:t>: </a:t>
            </a:r>
            <a:r>
              <a:rPr lang="en-US" dirty="0"/>
              <a:t>Crowdsourced data and Citizens observatories' data </a:t>
            </a:r>
            <a:r>
              <a:rPr lang="en-US" dirty="0" smtClean="0"/>
              <a:t>must be open and </a:t>
            </a:r>
            <a:r>
              <a:rPr lang="en-US" dirty="0"/>
              <a:t>free ?</a:t>
            </a:r>
            <a:endParaRPr lang="en-US" dirty="0" smtClean="0"/>
          </a:p>
          <a:p>
            <a:r>
              <a:rPr lang="en-US" dirty="0" smtClean="0"/>
              <a:t>Q5</a:t>
            </a:r>
            <a:r>
              <a:rPr lang="en-US" dirty="0"/>
              <a:t>: </a:t>
            </a:r>
            <a:r>
              <a:rPr lang="en-US" dirty="0" smtClean="0"/>
              <a:t>How GCI should access </a:t>
            </a:r>
            <a:r>
              <a:rPr lang="en-US" dirty="0"/>
              <a:t>Citizen Observatories and crowdsourcing </a:t>
            </a:r>
            <a:r>
              <a:rPr lang="en-US" dirty="0" smtClean="0"/>
              <a:t> data ?</a:t>
            </a:r>
          </a:p>
        </p:txBody>
      </p:sp>
    </p:spTree>
    <p:extLst>
      <p:ext uri="{BB962C8B-B14F-4D97-AF65-F5344CB8AC3E}">
        <p14:creationId xmlns:p14="http://schemas.microsoft.com/office/powerpoint/2010/main" val="23030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85FA5"/>
                </a:solidFill>
              </a:rPr>
              <a:t>Michel </a:t>
            </a:r>
            <a:r>
              <a:rPr lang="en-US" dirty="0" err="1">
                <a:solidFill>
                  <a:srgbClr val="385FA5"/>
                </a:solidFill>
              </a:rPr>
              <a:t>Schouppe</a:t>
            </a:r>
            <a:r>
              <a:rPr lang="en-US" dirty="0"/>
              <a:t>: Introduction to the session</a:t>
            </a:r>
          </a:p>
          <a:p>
            <a:r>
              <a:rPr lang="en-US" dirty="0" smtClean="0">
                <a:solidFill>
                  <a:srgbClr val="385FA5"/>
                </a:solidFill>
              </a:rPr>
              <a:t>Brian </a:t>
            </a:r>
            <a:r>
              <a:rPr lang="en-US" dirty="0">
                <a:solidFill>
                  <a:srgbClr val="385FA5"/>
                </a:solidFill>
              </a:rPr>
              <a:t>Wee</a:t>
            </a:r>
            <a:r>
              <a:rPr lang="en-US" dirty="0"/>
              <a:t>: Citizen Observatories</a:t>
            </a:r>
          </a:p>
          <a:p>
            <a:r>
              <a:rPr lang="en-US" dirty="0" smtClean="0">
                <a:solidFill>
                  <a:srgbClr val="385FA5"/>
                </a:solidFill>
              </a:rPr>
              <a:t>Jonas </a:t>
            </a:r>
            <a:r>
              <a:rPr lang="en-US" dirty="0" err="1" smtClean="0">
                <a:solidFill>
                  <a:srgbClr val="385FA5"/>
                </a:solidFill>
              </a:rPr>
              <a:t>Eberle</a:t>
            </a:r>
            <a:r>
              <a:rPr lang="en-US" dirty="0" smtClean="0"/>
              <a:t>: </a:t>
            </a:r>
            <a:r>
              <a:rPr lang="en-US" dirty="0"/>
              <a:t>Crowd-sourced knowledge generation for the validation of global vegetation change analyses — A feedback tool to foster tests and evaluations of scientific </a:t>
            </a:r>
            <a:r>
              <a:rPr lang="en-US" dirty="0" smtClean="0"/>
              <a:t>algorithms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 &amp; Answers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9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Michel’s Introduction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Drivers: data revolution &amp; social evolution</a:t>
            </a:r>
          </a:p>
          <a:p>
            <a:r>
              <a:rPr lang="en-US" dirty="0" smtClean="0"/>
              <a:t>Citizens </a:t>
            </a:r>
            <a:r>
              <a:rPr lang="en-US" dirty="0"/>
              <a:t>in EU environmental policies</a:t>
            </a:r>
          </a:p>
          <a:p>
            <a:r>
              <a:rPr lang="en-US" dirty="0" smtClean="0"/>
              <a:t>Citizens</a:t>
            </a:r>
            <a:r>
              <a:rPr lang="en-US" dirty="0"/>
              <a:t>' engagement in research</a:t>
            </a:r>
          </a:p>
          <a:p>
            <a:r>
              <a:rPr lang="en-US" dirty="0" smtClean="0"/>
              <a:t>Citizens</a:t>
            </a:r>
            <a:r>
              <a:rPr lang="en-US" dirty="0"/>
              <a:t>' science &amp; observatories</a:t>
            </a:r>
          </a:p>
          <a:p>
            <a:r>
              <a:rPr lang="en-US" dirty="0" smtClean="0"/>
              <a:t>Horizon </a:t>
            </a:r>
            <a:r>
              <a:rPr lang="en-US" dirty="0"/>
              <a:t>2020 examples</a:t>
            </a:r>
          </a:p>
          <a:p>
            <a:r>
              <a:rPr lang="en-US" dirty="0" smtClean="0"/>
              <a:t>Lessons </a:t>
            </a:r>
            <a:r>
              <a:rPr lang="en-US" dirty="0"/>
              <a:t>learned</a:t>
            </a:r>
          </a:p>
          <a:p>
            <a:r>
              <a:rPr lang="en-US" dirty="0" smtClean="0"/>
              <a:t>GEOSS </a:t>
            </a:r>
            <a:r>
              <a:rPr lang="en-US" dirty="0"/>
              <a:t>Strategic Plan 2016-2025 (interim)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relevant Messages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690690"/>
            <a:ext cx="8180070" cy="48117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Gap between society, science and policy </a:t>
            </a:r>
            <a:r>
              <a:rPr lang="en-US" dirty="0" smtClean="0"/>
              <a:t>making</a:t>
            </a:r>
          </a:p>
          <a:p>
            <a:r>
              <a:rPr lang="en-US" dirty="0">
                <a:solidFill>
                  <a:srgbClr val="0070C0"/>
                </a:solidFill>
              </a:rPr>
              <a:t>2014-2020 - 7th Environment Action Programme</a:t>
            </a:r>
            <a:r>
              <a:rPr lang="en-US" dirty="0"/>
              <a:t>: </a:t>
            </a:r>
            <a:r>
              <a:rPr lang="en-US" i="1" dirty="0"/>
              <a:t>"Union environment policy is notably </a:t>
            </a:r>
            <a:r>
              <a:rPr lang="en-US" b="1" i="1" dirty="0"/>
              <a:t>based on citizen science’ initiatives</a:t>
            </a:r>
            <a:r>
              <a:rPr lang="en-US" i="1" dirty="0"/>
              <a:t>; Call to strengthen the science-policy interface and </a:t>
            </a:r>
            <a:r>
              <a:rPr lang="en-US" b="1" i="1" dirty="0"/>
              <a:t>citizen engagement </a:t>
            </a:r>
            <a:r>
              <a:rPr lang="en-US" i="1" dirty="0"/>
              <a:t>at EU and international levels</a:t>
            </a:r>
            <a:r>
              <a:rPr lang="en-US" i="1" dirty="0" smtClean="0"/>
              <a:t>.”</a:t>
            </a:r>
            <a:endParaRPr lang="en-US" i="1" dirty="0"/>
          </a:p>
          <a:p>
            <a:r>
              <a:rPr lang="en-US" dirty="0"/>
              <a:t>Horizon 2020 </a:t>
            </a:r>
            <a:r>
              <a:rPr lang="en-US" dirty="0" smtClean="0"/>
              <a:t>promotes </a:t>
            </a:r>
            <a:r>
              <a:rPr lang="en-US" b="1" dirty="0">
                <a:solidFill>
                  <a:srgbClr val="0070C0"/>
                </a:solidFill>
              </a:rPr>
              <a:t>open access to knowledge </a:t>
            </a:r>
            <a:r>
              <a:rPr lang="en-US" dirty="0"/>
              <a:t>(publications &amp; data)</a:t>
            </a:r>
          </a:p>
          <a:p>
            <a:r>
              <a:rPr lang="en-US" dirty="0"/>
              <a:t>Horizon 2020 phased approach to Citizens observatories</a:t>
            </a:r>
          </a:p>
          <a:p>
            <a:pPr lvl="1"/>
            <a:r>
              <a:rPr lang="en-US" dirty="0"/>
              <a:t>2012 – 2017    &gt; 40 million </a:t>
            </a:r>
          </a:p>
          <a:p>
            <a:pPr lvl="1"/>
            <a:r>
              <a:rPr lang="en-US" dirty="0"/>
              <a:t>coordination and support actions in 2017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3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relevant Messages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5760" y="1534160"/>
            <a:ext cx="8392160" cy="50596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/>
              <a:t>Shift </a:t>
            </a:r>
            <a:r>
              <a:rPr lang="en-US" b="1" dirty="0"/>
              <a:t>from RTD projects to systemic</a:t>
            </a:r>
            <a:r>
              <a:rPr lang="en-US" dirty="0"/>
              <a:t>, sustained observatories</a:t>
            </a:r>
          </a:p>
          <a:p>
            <a:pPr lvl="1"/>
            <a:r>
              <a:rPr lang="en-US" dirty="0"/>
              <a:t>Recognition of </a:t>
            </a:r>
            <a:r>
              <a:rPr lang="en-US" b="1" dirty="0"/>
              <a:t>scientific </a:t>
            </a:r>
            <a:r>
              <a:rPr lang="en-US" b="1" dirty="0" smtClean="0"/>
              <a:t>value </a:t>
            </a:r>
            <a:r>
              <a:rPr lang="en-US" dirty="0" smtClean="0"/>
              <a:t>(quality of data)</a:t>
            </a:r>
            <a:endParaRPr lang="en-US" dirty="0"/>
          </a:p>
          <a:p>
            <a:pPr lvl="1"/>
            <a:r>
              <a:rPr lang="en-US" dirty="0" smtClean="0"/>
              <a:t>Promote </a:t>
            </a:r>
            <a:r>
              <a:rPr lang="en-US" b="1" dirty="0"/>
              <a:t>shared open repositories</a:t>
            </a:r>
            <a:r>
              <a:rPr lang="en-US" dirty="0"/>
              <a:t>, structures to ensure data curation, </a:t>
            </a:r>
            <a:r>
              <a:rPr lang="en-US" dirty="0" smtClean="0"/>
              <a:t>preservation</a:t>
            </a:r>
          </a:p>
          <a:p>
            <a:pPr lvl="1"/>
            <a:r>
              <a:rPr lang="en-US" dirty="0"/>
              <a:t>Citizens observatories supplement but do not replace conventional monitoring </a:t>
            </a:r>
            <a:r>
              <a:rPr lang="en-US" dirty="0" smtClean="0"/>
              <a:t>systems</a:t>
            </a:r>
          </a:p>
          <a:p>
            <a:pPr lvl="1"/>
            <a:r>
              <a:rPr lang="en-US" dirty="0"/>
              <a:t>Main </a:t>
            </a:r>
            <a:r>
              <a:rPr lang="en-US" b="1" dirty="0"/>
              <a:t>attention should first go to the citizens </a:t>
            </a:r>
            <a:r>
              <a:rPr lang="en-US" dirty="0" smtClean="0"/>
              <a:t>(</a:t>
            </a:r>
            <a:r>
              <a:rPr lang="en-US" dirty="0"/>
              <a:t>instead of the technology</a:t>
            </a:r>
            <a:r>
              <a:rPr lang="en-US" dirty="0" smtClean="0"/>
              <a:t>)</a:t>
            </a:r>
          </a:p>
          <a:p>
            <a:r>
              <a:rPr lang="en-US" dirty="0"/>
              <a:t>GEOSS Strategic Plan </a:t>
            </a:r>
            <a:r>
              <a:rPr lang="en-US" dirty="0" smtClean="0"/>
              <a:t>2016-2025: Citizens appears many times </a:t>
            </a:r>
          </a:p>
          <a:p>
            <a:pPr lvl="1"/>
            <a:r>
              <a:rPr lang="en-US" dirty="0" smtClean="0"/>
              <a:t>scale issue: Global vs local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 err="1" smtClean="0"/>
              <a:t>CoP</a:t>
            </a:r>
            <a:r>
              <a:rPr lang="en-US" dirty="0" smtClean="0"/>
              <a:t> for Citizen Observatories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Bruce’s Presentation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Food Security has a very important socio-economic impact</a:t>
            </a:r>
          </a:p>
          <a:p>
            <a:r>
              <a:rPr lang="en-US" dirty="0" smtClean="0"/>
              <a:t>Phenology (i.e. flora and fauna observing) provides excellent indexes on several Earth System parameters</a:t>
            </a:r>
          </a:p>
          <a:p>
            <a:r>
              <a:rPr lang="en-US" dirty="0" smtClean="0"/>
              <a:t>The National Phenology Network (NPN) has defined protocols to be applied</a:t>
            </a:r>
          </a:p>
          <a:p>
            <a:r>
              <a:rPr lang="en-US" dirty="0" smtClean="0"/>
              <a:t>NEON Citizen Science </a:t>
            </a:r>
            <a:r>
              <a:rPr lang="en-US" dirty="0" err="1" smtClean="0"/>
              <a:t>programmes</a:t>
            </a:r>
            <a:r>
              <a:rPr lang="en-US" dirty="0" smtClean="0"/>
              <a:t> include:</a:t>
            </a:r>
          </a:p>
          <a:p>
            <a:pPr lvl="1"/>
            <a:r>
              <a:rPr lang="en-US" dirty="0" err="1" smtClean="0"/>
              <a:t>BudBurst</a:t>
            </a:r>
            <a:r>
              <a:rPr lang="en-US" dirty="0" smtClean="0"/>
              <a:t> project (</a:t>
            </a:r>
            <a:r>
              <a:rPr lang="en-US" dirty="0" smtClean="0">
                <a:hlinkClick r:id="rId2"/>
              </a:rPr>
              <a:t>www.BudBurst.org</a:t>
            </a:r>
            <a:r>
              <a:rPr lang="en-US" dirty="0" smtClean="0"/>
              <a:t>) for </a:t>
            </a:r>
            <a:r>
              <a:rPr lang="en-US" dirty="0" err="1" smtClean="0"/>
              <a:t>rducation</a:t>
            </a:r>
            <a:r>
              <a:rPr lang="en-US" dirty="0" smtClean="0"/>
              <a:t> and training</a:t>
            </a:r>
          </a:p>
          <a:p>
            <a:pPr lvl="1"/>
            <a:r>
              <a:rPr lang="en-US" dirty="0" smtClean="0"/>
              <a:t>The NPN Nature’s Notebook for phenology (+250 plant species, +160 animal species)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Bruce’s Presentation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7677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Phenology</a:t>
            </a:r>
            <a:r>
              <a:rPr lang="en-US" dirty="0" smtClean="0"/>
              <a:t> is part of the: “National Plan for Citizen Observation” [</a:t>
            </a:r>
            <a:r>
              <a:rPr lang="en-US" dirty="0"/>
              <a:t>National White House report</a:t>
            </a:r>
            <a:r>
              <a:rPr lang="en-US" dirty="0" smtClean="0"/>
              <a:t>]</a:t>
            </a:r>
          </a:p>
          <a:p>
            <a:r>
              <a:rPr lang="en-US" dirty="0"/>
              <a:t>CCAFS (Climate Change, Agriculture and Food Security</a:t>
            </a:r>
            <a:r>
              <a:rPr lang="en-US" dirty="0" smtClean="0"/>
              <a:t>) yields forecast workflow:</a:t>
            </a:r>
            <a:br>
              <a:rPr lang="en-US" dirty="0" smtClean="0"/>
            </a:br>
            <a:r>
              <a:rPr lang="en-US" dirty="0" smtClean="0"/>
              <a:t>Citizen Science can contribute to </a:t>
            </a:r>
            <a:r>
              <a:rPr lang="en-US" b="1" dirty="0" smtClean="0"/>
              <a:t>Weather</a:t>
            </a:r>
            <a:r>
              <a:rPr lang="en-US" dirty="0" smtClean="0"/>
              <a:t> and </a:t>
            </a:r>
            <a:r>
              <a:rPr lang="en-US" b="1" dirty="0" smtClean="0"/>
              <a:t>Phenology</a:t>
            </a:r>
            <a:r>
              <a:rPr lang="en-US" dirty="0" smtClean="0"/>
              <a:t> components.</a:t>
            </a:r>
          </a:p>
          <a:p>
            <a:pPr lvl="1"/>
            <a:r>
              <a:rPr lang="en-US" dirty="0" smtClean="0"/>
              <a:t>This initiative is affiliated with Future Earth</a:t>
            </a:r>
          </a:p>
          <a:p>
            <a:r>
              <a:rPr lang="en-US" dirty="0"/>
              <a:t>USGCRP (U.S. Global Change Research Program</a:t>
            </a:r>
            <a:r>
              <a:rPr lang="en-US" dirty="0" smtClean="0"/>
              <a:t>) has proposed indicators: one of them includes </a:t>
            </a:r>
            <a:r>
              <a:rPr lang="en-US" b="1" dirty="0" smtClean="0"/>
              <a:t>Phenology</a:t>
            </a:r>
          </a:p>
          <a:p>
            <a:r>
              <a:rPr lang="en-US" b="1" dirty="0"/>
              <a:t>Phenology</a:t>
            </a:r>
            <a:r>
              <a:rPr lang="en-US" dirty="0"/>
              <a:t> will likely be one of the BEVs defined by </a:t>
            </a:r>
            <a:r>
              <a:rPr lang="en-US" dirty="0" smtClean="0"/>
              <a:t>GEO-BON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5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Bruce’s Presentation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Possible </a:t>
            </a:r>
            <a:r>
              <a:rPr lang="en-US" dirty="0"/>
              <a:t>r</a:t>
            </a:r>
            <a:r>
              <a:rPr lang="en-US" dirty="0" smtClean="0"/>
              <a:t>ole of GEOSS</a:t>
            </a:r>
          </a:p>
          <a:p>
            <a:r>
              <a:rPr lang="en-US" dirty="0" smtClean="0"/>
              <a:t>Enabling Citizen Science contribution to Food Security/Nutrition Security</a:t>
            </a:r>
          </a:p>
          <a:p>
            <a:r>
              <a:rPr lang="en-US" dirty="0" smtClean="0"/>
              <a:t>Demonstrate the importance of data-driven science policy</a:t>
            </a:r>
          </a:p>
          <a:p>
            <a:r>
              <a:rPr lang="en-US" dirty="0" smtClean="0"/>
              <a:t>Promote Citizen Science Phenology as a valuable index for GEOSS strategic goals.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Jonas’ Presentation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en-US" dirty="0">
                <a:ea typeface="ＭＳ Ｐゴシック" panose="020B0600070205080204" pitchFamily="34" charset="-128"/>
              </a:rPr>
              <a:t>Vegetation time-</a:t>
            </a:r>
            <a:r>
              <a:rPr lang="de-DE" altLang="en-US" dirty="0" err="1">
                <a:ea typeface="ＭＳ Ｐゴシック" panose="020B0600070205080204" pitchFamily="34" charset="-128"/>
              </a:rPr>
              <a:t>series</a:t>
            </a:r>
            <a:r>
              <a:rPr lang="de-DE" altLang="en-US" dirty="0">
                <a:ea typeface="ＭＳ Ｐゴシック" panose="020B0600070205080204" pitchFamily="34" charset="-128"/>
              </a:rPr>
              <a:t> </a:t>
            </a:r>
            <a:r>
              <a:rPr lang="de-DE" altLang="en-US" dirty="0" err="1">
                <a:ea typeface="ＭＳ Ｐゴシック" panose="020B0600070205080204" pitchFamily="34" charset="-128"/>
              </a:rPr>
              <a:t>change</a:t>
            </a:r>
            <a:r>
              <a:rPr lang="de-DE" altLang="en-US" dirty="0">
                <a:ea typeface="ＭＳ Ｐゴシック" panose="020B0600070205080204" pitchFamily="34" charset="-128"/>
              </a:rPr>
              <a:t> </a:t>
            </a:r>
            <a:r>
              <a:rPr lang="de-DE" altLang="en-US" dirty="0" err="1" smtClean="0">
                <a:ea typeface="ＭＳ Ｐゴシック" panose="020B0600070205080204" pitchFamily="34" charset="-128"/>
              </a:rPr>
              <a:t>analyses</a:t>
            </a:r>
            <a:endParaRPr lang="de-DE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Trend calculation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Break-point detection</a:t>
            </a:r>
          </a:p>
          <a:p>
            <a:pPr lvl="1"/>
            <a:r>
              <a:rPr lang="en-US" altLang="en-US" dirty="0" err="1">
                <a:ea typeface="ＭＳ Ｐゴシック" panose="020B0600070205080204" pitchFamily="34" charset="-128"/>
              </a:rPr>
              <a:t>Phenological</a:t>
            </a:r>
            <a:r>
              <a:rPr lang="en-US" altLang="en-US" dirty="0">
                <a:ea typeface="ＭＳ Ｐゴシック" panose="020B0600070205080204" pitchFamily="34" charset="-128"/>
              </a:rPr>
              <a:t> parameters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Crowd-sourcing validation of the analysis results</a:t>
            </a:r>
          </a:p>
          <a:p>
            <a:r>
              <a:rPr lang="en-US" dirty="0" smtClean="0"/>
              <a:t>The instrument: Earth Observation Monitor</a:t>
            </a:r>
          </a:p>
          <a:p>
            <a:pPr lvl="1"/>
            <a:r>
              <a:rPr lang="en-US" dirty="0" smtClean="0"/>
              <a:t>Web Portal</a:t>
            </a:r>
          </a:p>
          <a:p>
            <a:pPr lvl="1"/>
            <a:r>
              <a:rPr lang="en-US" dirty="0" smtClean="0"/>
              <a:t>Mobile Apps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480</Words>
  <Application>Microsoft Office PowerPoint</Application>
  <PresentationFormat>Presentazione su schermo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Tema di Office</vt:lpstr>
      <vt:lpstr>Breakout Session 1.3  Social Revolution: Crowdsourcing movement, Citizen Observatories, and Earth Monitoring</vt:lpstr>
      <vt:lpstr>Agenda</vt:lpstr>
      <vt:lpstr>Michel’s Introduction</vt:lpstr>
      <vt:lpstr>Some relevant Messages</vt:lpstr>
      <vt:lpstr>Some relevant Messages</vt:lpstr>
      <vt:lpstr>Bruce’s Presentation</vt:lpstr>
      <vt:lpstr>Bruce’s Presentation</vt:lpstr>
      <vt:lpstr>Bruce’s Presentation</vt:lpstr>
      <vt:lpstr>Jonas’ Presentation</vt:lpstr>
      <vt:lpstr>Jonas’ Presentation</vt:lpstr>
      <vt:lpstr>Questions &amp; 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Session 1.3  Social Revolution: Crowdsourcing movement, Citizen Observatories, and Earth Monitoring</dc:title>
  <dc:creator>Stefano</dc:creator>
  <cp:lastModifiedBy>Stefano</cp:lastModifiedBy>
  <cp:revision>20</cp:revision>
  <dcterms:created xsi:type="dcterms:W3CDTF">2015-03-26T11:06:31Z</dcterms:created>
  <dcterms:modified xsi:type="dcterms:W3CDTF">2015-03-26T12:03:00Z</dcterms:modified>
</cp:coreProperties>
</file>